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78" r:id="rId3"/>
    <p:sldId id="271" r:id="rId4"/>
    <p:sldId id="272" r:id="rId5"/>
    <p:sldId id="260" r:id="rId6"/>
    <p:sldId id="267" r:id="rId7"/>
    <p:sldId id="268" r:id="rId8"/>
    <p:sldId id="269" r:id="rId9"/>
    <p:sldId id="270" r:id="rId10"/>
    <p:sldId id="261" r:id="rId11"/>
    <p:sldId id="266" r:id="rId12"/>
    <p:sldId id="265" r:id="rId13"/>
    <p:sldId id="259" r:id="rId14"/>
    <p:sldId id="279" r:id="rId15"/>
    <p:sldId id="262" r:id="rId16"/>
    <p:sldId id="256" r:id="rId17"/>
    <p:sldId id="257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1" autoAdjust="0"/>
  </p:normalViewPr>
  <p:slideViewPr>
    <p:cSldViewPr snapToGrid="0" snapToObjects="1">
      <p:cViewPr varScale="1">
        <p:scale>
          <a:sx n="98" d="100"/>
          <a:sy n="98" d="100"/>
        </p:scale>
        <p:origin x="-14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6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6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9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9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5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9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3635F-6FDD-9942-9E45-37CEA172E19F}" type="datetimeFigureOut">
              <a:rPr lang="en-US" smtClean="0"/>
              <a:t>10/12/19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66EE5-6BA6-FA4F-8B8A-C59E3CBC7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9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inghappens.com/innovation/innovative-thinkin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reschool-plan-it.com/preschool-math-concept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ecal.ga.gov/documents/attachments/Questions_Children_Thin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0"/>
            <a:ext cx="59248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65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70" y="5766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THINK about what is 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 smtClean="0"/>
              <a:t>your </a:t>
            </a:r>
            <a:r>
              <a:rPr lang="en-US" dirty="0" smtClean="0"/>
              <a:t>Box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AutoShape 1"/>
          <p:cNvSpPr>
            <a:spLocks noGrp="1" noChangeArrowheads="1"/>
          </p:cNvSpPr>
          <p:nvPr>
            <p:ph idx="1"/>
          </p:nvPr>
        </p:nvSpPr>
        <p:spPr bwMode="auto">
          <a:xfrm>
            <a:off x="135260" y="1600200"/>
            <a:ext cx="8919310" cy="4525963"/>
          </a:xfrm>
          <a:prstGeom prst="cube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Literacy: 3 </a:t>
            </a:r>
            <a:r>
              <a:rPr lang="en-US" dirty="0" smtClean="0"/>
              <a:t>strategies you already use.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 Math: 3 </a:t>
            </a:r>
            <a:r>
              <a:rPr lang="en-US" dirty="0" smtClean="0"/>
              <a:t>strategies you already use.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 Art</a:t>
            </a:r>
            <a:r>
              <a:rPr lang="en-US" dirty="0" smtClean="0"/>
              <a:t>: </a:t>
            </a:r>
            <a:r>
              <a:rPr lang="en-US" dirty="0" smtClean="0"/>
              <a:t>3 </a:t>
            </a:r>
            <a:r>
              <a:rPr lang="en-US" dirty="0" smtClean="0"/>
              <a:t>strategies you already use.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 Small motor: 3 </a:t>
            </a:r>
            <a:r>
              <a:rPr lang="en-US" dirty="0" smtClean="0"/>
              <a:t>strategies you already use.</a:t>
            </a:r>
          </a:p>
          <a:p>
            <a:pPr>
              <a:buFont typeface="Wingdings" charset="2"/>
              <a:buChar char="u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1329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you mean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smtClean="0"/>
              <a:t>Innovative Thinking”?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My </a:t>
            </a:r>
            <a:r>
              <a:rPr lang="en-US" dirty="0" smtClean="0"/>
              <a:t>simple definition of </a:t>
            </a:r>
            <a:r>
              <a:rPr lang="en-US" b="1" dirty="0" smtClean="0"/>
              <a:t>innovation</a:t>
            </a:r>
            <a:r>
              <a:rPr lang="en-US" dirty="0" smtClean="0"/>
              <a:t> is </a:t>
            </a:r>
            <a:r>
              <a:rPr lang="en-US" b="1" dirty="0" smtClean="0"/>
              <a:t>“doing something new, or doing something old in a new way.”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By </a:t>
            </a:r>
            <a:r>
              <a:rPr lang="en-US" dirty="0" smtClean="0"/>
              <a:t>extension, the definition of </a:t>
            </a:r>
            <a:r>
              <a:rPr lang="en-US" b="1" dirty="0" smtClean="0">
                <a:solidFill>
                  <a:srgbClr val="FF0000"/>
                </a:solidFill>
              </a:rPr>
              <a:t>innovative thinking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would be, </a:t>
            </a:r>
            <a:r>
              <a:rPr lang="en-US" dirty="0" smtClean="0">
                <a:solidFill>
                  <a:srgbClr val="FF0000"/>
                </a:solidFill>
              </a:rPr>
              <a:t>“to </a:t>
            </a:r>
            <a:r>
              <a:rPr lang="en-US" b="1" dirty="0" smtClean="0">
                <a:solidFill>
                  <a:srgbClr val="FF0000"/>
                </a:solidFill>
              </a:rPr>
              <a:t>think</a:t>
            </a:r>
            <a:r>
              <a:rPr lang="en-US" dirty="0" smtClean="0">
                <a:solidFill>
                  <a:srgbClr val="FF0000"/>
                </a:solidFill>
              </a:rPr>
              <a:t> up something new, or to </a:t>
            </a:r>
            <a:r>
              <a:rPr lang="en-US" b="1" dirty="0" smtClean="0">
                <a:solidFill>
                  <a:srgbClr val="FF0000"/>
                </a:solidFill>
              </a:rPr>
              <a:t>think</a:t>
            </a:r>
            <a:r>
              <a:rPr lang="en-US" dirty="0" smtClean="0">
                <a:solidFill>
                  <a:srgbClr val="FF0000"/>
                </a:solidFill>
              </a:rPr>
              <a:t> about something old in a new way.”</a:t>
            </a:r>
          </a:p>
          <a:p>
            <a:pPr marL="0" indent="0">
              <a:buNone/>
            </a:pPr>
            <a:r>
              <a:rPr lang="en-US" sz="2000" i="1" dirty="0" smtClean="0">
                <a:hlinkClick r:id="rId2"/>
              </a:rPr>
              <a:t>dinghappens.com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3387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prstTxWarp prst="textInflateBottom">
              <a:avLst/>
            </a:prstTxWarp>
          </a:bodyPr>
          <a:lstStyle/>
          <a:p>
            <a:r>
              <a:rPr lang="en-US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Why Do </a:t>
            </a:r>
            <a:r>
              <a:rPr lang="en-US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New Ideas Matter</a:t>
            </a:r>
            <a:r>
              <a:rPr lang="en-US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?</a:t>
            </a:r>
            <a:endParaRPr lang="en-US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Might your </a:t>
            </a:r>
            <a:r>
              <a:rPr lang="en-US" b="1" dirty="0" smtClean="0"/>
              <a:t>NEW</a:t>
            </a:r>
            <a:r>
              <a:rPr lang="en-US" dirty="0" smtClean="0"/>
              <a:t> and </a:t>
            </a:r>
            <a:r>
              <a:rPr lang="en-US" b="1" dirty="0" smtClean="0"/>
              <a:t>INNOVATIVE</a:t>
            </a:r>
            <a:r>
              <a:rPr lang="en-US" dirty="0" smtClean="0"/>
              <a:t> ideas ‘cost’ something? </a:t>
            </a:r>
            <a:r>
              <a:rPr lang="en-US" dirty="0" smtClean="0"/>
              <a:t>Will you need more materials to purchase or construct?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Always ask yourself “</a:t>
            </a:r>
            <a:r>
              <a:rPr lang="en-US" b="1" dirty="0" smtClean="0"/>
              <a:t>WHY</a:t>
            </a:r>
            <a:r>
              <a:rPr lang="en-US" dirty="0" smtClean="0"/>
              <a:t> am I doing what I’m </a:t>
            </a:r>
            <a:r>
              <a:rPr lang="en-US" dirty="0" smtClean="0"/>
              <a:t>doing</a:t>
            </a:r>
            <a:r>
              <a:rPr lang="en-US" dirty="0" smtClean="0"/>
              <a:t>?”</a:t>
            </a:r>
            <a:r>
              <a:rPr lang="en-US" dirty="0" smtClean="0"/>
              <a:t> 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What </a:t>
            </a:r>
            <a:r>
              <a:rPr lang="en-US" dirty="0" smtClean="0"/>
              <a:t>is the learning goal? </a:t>
            </a:r>
            <a:endParaRPr lang="en-US" dirty="0" smtClean="0"/>
          </a:p>
          <a:p>
            <a:pPr lvl="1">
              <a:buFont typeface="Wingdings" charset="2"/>
              <a:buChar char="Ø"/>
            </a:pPr>
            <a:r>
              <a:rPr lang="en-US" dirty="0" smtClean="0"/>
              <a:t>Is </a:t>
            </a:r>
            <a:r>
              <a:rPr lang="en-US" dirty="0" smtClean="0"/>
              <a:t>that goal being accomplished? (and if FUN is the answer to any of the </a:t>
            </a:r>
            <a:r>
              <a:rPr lang="en-US" dirty="0" smtClean="0"/>
              <a:t>questions</a:t>
            </a:r>
            <a:r>
              <a:rPr lang="is-IS" dirty="0" smtClean="0"/>
              <a:t>…That’s </a:t>
            </a:r>
            <a:r>
              <a:rPr lang="is-IS" dirty="0" smtClean="0"/>
              <a:t>OK</a:t>
            </a:r>
            <a:r>
              <a:rPr lang="is-IS" dirty="0" smtClean="0"/>
              <a:t>!)</a:t>
            </a:r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355987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CanUp">
              <a:avLst/>
            </a:prstTxWarp>
            <a:normAutofit fontScale="90000"/>
          </a:bodyPr>
          <a:lstStyle/>
          <a:p>
            <a:r>
              <a:rPr lang="en-US" dirty="0" smtClean="0"/>
              <a:t>We are ALL </a:t>
            </a:r>
            <a:r>
              <a:rPr lang="en-US" dirty="0" smtClean="0"/>
              <a:t>“in </a:t>
            </a:r>
            <a:r>
              <a:rPr lang="en-US" dirty="0" smtClean="0"/>
              <a:t>the box”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But, do you want to </a:t>
            </a:r>
            <a:r>
              <a:rPr lang="en-US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get out? </a:t>
            </a:r>
            <a:endParaRPr lang="en-US" dirty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753"/>
            <a:ext cx="8229600" cy="5440362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		</a:t>
            </a:r>
            <a:r>
              <a:rPr lang="en-US" sz="11100" b="1" dirty="0" smtClean="0"/>
              <a:t>THINKING </a:t>
            </a:r>
            <a:r>
              <a:rPr lang="en-US" sz="11100" b="1" dirty="0"/>
              <a:t>and PLANNING “OUT OF THE BOX</a:t>
            </a:r>
            <a:r>
              <a:rPr lang="en-US" sz="11100" dirty="0" smtClean="0"/>
              <a:t>”</a:t>
            </a:r>
          </a:p>
          <a:p>
            <a:endParaRPr lang="en-US" sz="3600" dirty="0"/>
          </a:p>
          <a:p>
            <a:r>
              <a:rPr lang="en-US" sz="14400" dirty="0"/>
              <a:t>Before we can think “out of the </a:t>
            </a:r>
            <a:r>
              <a:rPr lang="en-US" sz="14400" dirty="0" smtClean="0"/>
              <a:t>box,” we </a:t>
            </a:r>
            <a:r>
              <a:rPr lang="en-US" sz="14400" dirty="0"/>
              <a:t>need to know what’s IN the box.</a:t>
            </a:r>
          </a:p>
          <a:p>
            <a:r>
              <a:rPr lang="en-US" sz="14400" dirty="0" smtClean="0"/>
              <a:t>“INSIDE” </a:t>
            </a:r>
            <a:r>
              <a:rPr lang="en-US" sz="14400" dirty="0"/>
              <a:t>the box: </a:t>
            </a:r>
            <a:endParaRPr lang="en-US" sz="14400" dirty="0" smtClean="0"/>
          </a:p>
          <a:p>
            <a:pPr lvl="1"/>
            <a:r>
              <a:rPr lang="en-US" sz="14000" dirty="0" smtClean="0"/>
              <a:t>Write </a:t>
            </a:r>
            <a:r>
              <a:rPr lang="en-US" sz="14000" dirty="0"/>
              <a:t>the activities that you already </a:t>
            </a:r>
            <a:r>
              <a:rPr lang="en-US" sz="14000" dirty="0" smtClean="0"/>
              <a:t>use </a:t>
            </a:r>
            <a:r>
              <a:rPr lang="en-US" sz="14000" dirty="0"/>
              <a:t>to support the following curriculum areas: MATH, LITERACY, FINE </a:t>
            </a:r>
            <a:r>
              <a:rPr lang="en-US" sz="14000" dirty="0" smtClean="0"/>
              <a:t>MOTOR, ART. </a:t>
            </a:r>
            <a:endParaRPr lang="en-US" sz="14000" dirty="0" smtClean="0"/>
          </a:p>
          <a:p>
            <a:pPr lvl="1"/>
            <a:r>
              <a:rPr lang="en-US" sz="14000" dirty="0" smtClean="0"/>
              <a:t>Attach </a:t>
            </a:r>
            <a:r>
              <a:rPr lang="en-US" sz="14000" dirty="0" smtClean="0"/>
              <a:t>those to the INSIDE of the </a:t>
            </a:r>
            <a:r>
              <a:rPr lang="en-US" sz="14000" dirty="0" smtClean="0"/>
              <a:t>box</a:t>
            </a:r>
          </a:p>
          <a:p>
            <a:pPr lvl="1"/>
            <a:endParaRPr lang="en-US" sz="3600" dirty="0"/>
          </a:p>
          <a:p>
            <a:pPr marL="0" indent="0" algn="ctr">
              <a:buNone/>
            </a:pPr>
            <a:r>
              <a:rPr lang="en-US" sz="11100" dirty="0"/>
              <a:t>	</a:t>
            </a:r>
            <a:r>
              <a:rPr lang="en-US" sz="11100" b="1" dirty="0" smtClean="0">
                <a:solidFill>
                  <a:srgbClr val="FF0000"/>
                </a:solidFill>
              </a:rPr>
              <a:t>Thinking </a:t>
            </a:r>
            <a:r>
              <a:rPr lang="en-US" sz="11100" b="1" dirty="0">
                <a:solidFill>
                  <a:srgbClr val="FF0000"/>
                </a:solidFill>
              </a:rPr>
              <a:t>is the key</a:t>
            </a:r>
            <a:r>
              <a:rPr lang="en-US" sz="11100" b="1" dirty="0" smtClean="0">
                <a:solidFill>
                  <a:srgbClr val="FF0000"/>
                </a:solidFill>
              </a:rPr>
              <a:t>!</a:t>
            </a:r>
            <a:endParaRPr lang="en-US" sz="11100" b="1" dirty="0">
              <a:solidFill>
                <a:srgbClr val="FF0000"/>
              </a:solidFill>
            </a:endParaRPr>
          </a:p>
          <a:p>
            <a:endParaRPr lang="en-US" sz="11100" dirty="0"/>
          </a:p>
        </p:txBody>
      </p:sp>
    </p:spTree>
    <p:extLst>
      <p:ext uri="{BB962C8B-B14F-4D97-AF65-F5344CB8AC3E}">
        <p14:creationId xmlns:p14="http://schemas.microsoft.com/office/powerpoint/2010/main" val="229805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531"/>
            <a:ext cx="8229600" cy="1143000"/>
          </a:xfrm>
        </p:spPr>
        <p:txBody>
          <a:bodyPr>
            <a:prstTxWarp prst="textDeflate">
              <a:avLst/>
            </a:prstTxWarp>
          </a:bodyPr>
          <a:lstStyle/>
          <a:p>
            <a:r>
              <a:rPr lang="en-US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Now, Look OUTSIDE the Box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655"/>
            <a:ext cx="8229600" cy="503643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14000" dirty="0"/>
              <a:t>“OUTSIDE” the box: </a:t>
            </a:r>
            <a:endParaRPr lang="en-US" sz="14000" dirty="0" smtClean="0"/>
          </a:p>
          <a:p>
            <a:pPr lvl="1"/>
            <a:r>
              <a:rPr lang="en-US" sz="14000" dirty="0" smtClean="0"/>
              <a:t>Write </a:t>
            </a:r>
            <a:r>
              <a:rPr lang="en-US" sz="14000" dirty="0"/>
              <a:t>the ideas that are new and </a:t>
            </a:r>
            <a:r>
              <a:rPr lang="en-US" sz="14000" dirty="0" smtClean="0"/>
              <a:t>innovative </a:t>
            </a:r>
            <a:r>
              <a:rPr lang="en-US" sz="14000" dirty="0"/>
              <a:t>that you haven’t done before, or you can do </a:t>
            </a:r>
            <a:r>
              <a:rPr lang="en-US" sz="14000" dirty="0" smtClean="0"/>
              <a:t>differently </a:t>
            </a:r>
            <a:r>
              <a:rPr lang="en-US" sz="14000" dirty="0"/>
              <a:t>to support those curriculum </a:t>
            </a:r>
            <a:r>
              <a:rPr lang="en-US" sz="14000" dirty="0"/>
              <a:t>areas </a:t>
            </a:r>
            <a:r>
              <a:rPr lang="en-US" sz="14000" dirty="0" smtClean="0"/>
              <a:t>(MATH</a:t>
            </a:r>
            <a:r>
              <a:rPr lang="en-US" sz="14000" dirty="0"/>
              <a:t>, LITERACY, FINE MOTOR, </a:t>
            </a:r>
            <a:r>
              <a:rPr lang="en-US" sz="14000" dirty="0" smtClean="0"/>
              <a:t>ART</a:t>
            </a:r>
            <a:r>
              <a:rPr lang="en-US" sz="14000" dirty="0"/>
              <a:t>)</a:t>
            </a:r>
            <a:r>
              <a:rPr lang="en-US" sz="14000" dirty="0" smtClean="0"/>
              <a:t>.</a:t>
            </a:r>
          </a:p>
          <a:p>
            <a:pPr lvl="1"/>
            <a:r>
              <a:rPr lang="en-US" sz="14000" dirty="0" smtClean="0"/>
              <a:t>We </a:t>
            </a:r>
            <a:r>
              <a:rPr lang="en-US" sz="14000" dirty="0"/>
              <a:t>may want to think outside the box, but we really can’t unless we examine and understand what has already been done. We need to </a:t>
            </a:r>
            <a:r>
              <a:rPr lang="en-US" sz="14000" dirty="0" smtClean="0">
                <a:solidFill>
                  <a:srgbClr val="0000FF"/>
                </a:solidFill>
              </a:rPr>
              <a:t>SUPPORT</a:t>
            </a:r>
            <a:r>
              <a:rPr lang="en-US" sz="14000" dirty="0" smtClean="0"/>
              <a:t> the </a:t>
            </a:r>
            <a:r>
              <a:rPr lang="en-US" sz="14000" dirty="0"/>
              <a:t>box that exists, and also </a:t>
            </a:r>
            <a:r>
              <a:rPr lang="en-US" sz="14000" dirty="0" smtClean="0">
                <a:solidFill>
                  <a:srgbClr val="0000FF"/>
                </a:solidFill>
              </a:rPr>
              <a:t>ADD</a:t>
            </a:r>
            <a:r>
              <a:rPr lang="en-US" sz="14000" dirty="0" smtClean="0"/>
              <a:t> new </a:t>
            </a:r>
            <a:r>
              <a:rPr lang="en-US" sz="14000" dirty="0"/>
              <a:t>ideas.</a:t>
            </a:r>
          </a:p>
          <a:p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10069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65015"/>
          </a:xfrm>
        </p:spPr>
        <p:txBody>
          <a:bodyPr>
            <a:noAutofit/>
          </a:bodyPr>
          <a:lstStyle/>
          <a:p>
            <a:r>
              <a:rPr lang="en-US" sz="3000" dirty="0" smtClean="0"/>
              <a:t>Think about </a:t>
            </a:r>
            <a:r>
              <a:rPr lang="en-US" sz="3000" b="1" dirty="0" smtClean="0"/>
              <a:t>new</a:t>
            </a:r>
            <a:r>
              <a:rPr lang="en-US" sz="3000" dirty="0"/>
              <a:t> </a:t>
            </a:r>
            <a:r>
              <a:rPr lang="en-US" sz="3000" dirty="0" smtClean="0"/>
              <a:t>and </a:t>
            </a:r>
            <a:r>
              <a:rPr lang="en-US" sz="3000" b="1" dirty="0" smtClean="0"/>
              <a:t>innovative</a:t>
            </a:r>
            <a:r>
              <a:rPr lang="en-US" sz="3000" dirty="0" smtClean="0"/>
              <a:t> ideas that you haven’t tried before. </a:t>
            </a:r>
            <a:r>
              <a:rPr lang="en-US" sz="3000" dirty="0" smtClean="0"/>
              <a:t>Do </a:t>
            </a:r>
            <a:r>
              <a:rPr lang="en-US" sz="3000" dirty="0" smtClean="0"/>
              <a:t>these </a:t>
            </a:r>
            <a:r>
              <a:rPr lang="en-US" sz="3000" dirty="0" smtClean="0"/>
              <a:t>ideas </a:t>
            </a:r>
            <a:r>
              <a:rPr lang="en-US" sz="3000" dirty="0" smtClean="0"/>
              <a:t>support your curriculum and learning goals for the children in this school and in your classroom?</a:t>
            </a:r>
            <a:endParaRPr lang="en-US" sz="3000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3" b="13963"/>
          <a:stretch>
            <a:fillRect/>
          </a:stretch>
        </p:blipFill>
        <p:spPr>
          <a:xfrm>
            <a:off x="457200" y="2137444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301591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4400" dirty="0" smtClean="0"/>
              <a:t>MATH for Life</a:t>
            </a:r>
          </a:p>
        </p:txBody>
      </p:sp>
      <p:pic>
        <p:nvPicPr>
          <p:cNvPr id="6" name="Picture 5" descr="fear-number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987" y="1448968"/>
            <a:ext cx="7325213" cy="490735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371600" y="2540166"/>
            <a:ext cx="7086600" cy="1060284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It’s Not Just Numbers</a:t>
            </a:r>
            <a:endParaRPr lang="en-US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253" y="590320"/>
            <a:ext cx="8441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Pre-Mathematics Concepts and Skills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90695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9600" dirty="0" smtClean="0"/>
          </a:p>
          <a:p>
            <a:r>
              <a:rPr lang="en-US" sz="9600" b="1" dirty="0" smtClean="0"/>
              <a:t>Mathematics</a:t>
            </a:r>
            <a:r>
              <a:rPr lang="en-US" sz="9600" dirty="0" smtClean="0"/>
              <a:t> is the study of numbers, </a:t>
            </a:r>
            <a:r>
              <a:rPr lang="en-US" sz="9600" dirty="0" smtClean="0"/>
              <a:t>shapes, </a:t>
            </a:r>
            <a:r>
              <a:rPr lang="en-US" sz="9600" dirty="0" smtClean="0"/>
              <a:t>and patterns </a:t>
            </a:r>
          </a:p>
          <a:p>
            <a:r>
              <a:rPr lang="en-US" sz="9600" dirty="0" smtClean="0"/>
              <a:t>Math</a:t>
            </a:r>
            <a:r>
              <a:rPr lang="en-US" sz="9600" b="1" dirty="0" smtClean="0"/>
              <a:t> </a:t>
            </a:r>
            <a:r>
              <a:rPr lang="en-US" sz="9600" dirty="0" smtClean="0"/>
              <a:t>students </a:t>
            </a:r>
            <a:r>
              <a:rPr lang="en-US" sz="9600" dirty="0" smtClean="0"/>
              <a:t>learn to identify and compare objects by size. They will measure and weigh themselves and be introduced to the concepts of volume, length, and weight. Though they are very young, </a:t>
            </a:r>
            <a:r>
              <a:rPr lang="en-US" sz="9600" b="1" dirty="0" smtClean="0"/>
              <a:t>preschool math</a:t>
            </a:r>
            <a:r>
              <a:rPr lang="en-US" sz="9600" dirty="0" smtClean="0"/>
              <a:t> </a:t>
            </a:r>
            <a:r>
              <a:rPr lang="en-US" sz="9600" b="1" dirty="0" smtClean="0"/>
              <a:t>students are able to use proper vocabulary to describe quantity, </a:t>
            </a:r>
            <a:r>
              <a:rPr lang="en-US" sz="9600" b="1" dirty="0" smtClean="0"/>
              <a:t>length, </a:t>
            </a:r>
            <a:r>
              <a:rPr lang="en-US" sz="9600" b="1" dirty="0" smtClean="0"/>
              <a:t>and weight.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39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921"/>
            <a:ext cx="8229600" cy="1641234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MATH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CONCEPTS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3100" b="1" dirty="0" smtClean="0"/>
              <a:t>16 </a:t>
            </a:r>
            <a:r>
              <a:rPr lang="en-US" sz="3100" b="1" dirty="0"/>
              <a:t>of the basic preschool math concepts are: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2748"/>
            <a:ext cx="8229600" cy="4131652"/>
          </a:xfrm>
        </p:spPr>
        <p:txBody>
          <a:bodyPr numCol="2">
            <a:normAutofit lnSpcReduction="10000"/>
          </a:bodyPr>
          <a:lstStyle/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Observation</a:t>
            </a:r>
            <a:r>
              <a:rPr lang="en-US" sz="2400" dirty="0" smtClean="0"/>
              <a:t>.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Problem Solving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Language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One-to-One Correspondence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Number Sense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Shapes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Spatial Sense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Sets </a:t>
            </a:r>
            <a:r>
              <a:rPr lang="en-US" sz="2400" dirty="0"/>
              <a:t>and </a:t>
            </a:r>
            <a:r>
              <a:rPr lang="en-US" sz="2400" dirty="0" smtClean="0"/>
              <a:t>Classifying</a:t>
            </a:r>
          </a:p>
          <a:p>
            <a:pPr marL="0" lvl="0" indent="0">
              <a:buNone/>
            </a:pPr>
            <a:endParaRPr lang="en-US" sz="2400" dirty="0"/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Ordering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Comparing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Patterning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Counting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Measurement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Parts </a:t>
            </a:r>
            <a:r>
              <a:rPr lang="en-US" sz="2400" dirty="0"/>
              <a:t>and </a:t>
            </a:r>
            <a:r>
              <a:rPr lang="en-US" sz="2400" dirty="0" smtClean="0"/>
              <a:t>Wholes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Numbers </a:t>
            </a:r>
            <a:r>
              <a:rPr lang="en-US" sz="2400" dirty="0"/>
              <a:t>and </a:t>
            </a:r>
            <a:r>
              <a:rPr lang="en-US" sz="2400" dirty="0" smtClean="0"/>
              <a:t>Symbols</a:t>
            </a:r>
          </a:p>
          <a:p>
            <a:pPr marL="1371600" lvl="0" indent="-1371600">
              <a:buFont typeface="+mj-lt"/>
              <a:buAutoNum type="arabicParenR"/>
            </a:pPr>
            <a:r>
              <a:rPr lang="en-US" sz="2400" dirty="0" smtClean="0"/>
              <a:t>Graphing</a:t>
            </a:r>
            <a:endParaRPr lang="en-US" sz="2400" dirty="0"/>
          </a:p>
          <a:p>
            <a:pPr marL="1371600" lvl="0" indent="-1371600">
              <a:buFont typeface="Wingdings" charset="2"/>
              <a:buAutoNum type="arabicParenR"/>
            </a:pPr>
            <a:endParaRPr lang="en-US" sz="2400" dirty="0"/>
          </a:p>
          <a:p>
            <a:pPr marL="1371600" lvl="0" indent="-1371600">
              <a:buFont typeface="Wingdings" charset="2"/>
              <a:buAutoNum type="arabicParenR"/>
            </a:pPr>
            <a:endParaRPr lang="en-US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573559" y="-17888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87449" y="5914400"/>
            <a:ext cx="60580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hlinkClick r:id="rId2"/>
              </a:rPr>
              <a:t>https://www.preschool-plan-it.com › preschool-math-concepts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6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12" y="4137820"/>
            <a:ext cx="8229600" cy="13255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What else can this quote represent in our educational system?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29" y="274638"/>
            <a:ext cx="8686799" cy="4525963"/>
          </a:xfrm>
        </p:spPr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“I </a:t>
            </a:r>
            <a:r>
              <a:rPr lang="en-US" sz="4000" dirty="0"/>
              <a:t>think growing up, people want to put you in a box and label you quite often, just because it's kind of easier, I </a:t>
            </a:r>
            <a:r>
              <a:rPr lang="en-US" sz="4000" dirty="0" smtClean="0"/>
              <a:t>guess.”</a:t>
            </a:r>
            <a:endParaRPr lang="en-US" sz="4000" dirty="0"/>
          </a:p>
          <a:p>
            <a:pPr marL="0" indent="0" algn="ctr">
              <a:buNone/>
            </a:pPr>
            <a:r>
              <a:rPr lang="en-US" dirty="0" smtClean="0"/>
              <a:t>–Mabel (</a:t>
            </a:r>
            <a:r>
              <a:rPr lang="en-US" dirty="0" smtClean="0"/>
              <a:t>Spanish Musician)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73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9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Exercise your Brain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Macintosh HD:Users:admin:Desktop:images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" b="89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3097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9646"/>
          </a:xfrm>
        </p:spPr>
        <p:txBody>
          <a:bodyPr>
            <a:normAutofit fontScale="92500" lnSpcReduction="20000"/>
          </a:bodyPr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 algn="ctr"/>
            <a:r>
              <a:rPr lang="en-US" sz="3500" dirty="0" smtClean="0"/>
              <a:t>Draw </a:t>
            </a:r>
            <a:r>
              <a:rPr lang="en-US" sz="3500" dirty="0"/>
              <a:t>something without lifting your pen. </a:t>
            </a:r>
            <a:endParaRPr lang="en-US" sz="3500" dirty="0" smtClean="0"/>
          </a:p>
          <a:p>
            <a:pPr marL="0" lvl="0" indent="0" algn="ctr">
              <a:buNone/>
            </a:pPr>
            <a:r>
              <a:rPr lang="en-US" sz="3500" dirty="0"/>
              <a:t> </a:t>
            </a:r>
            <a:r>
              <a:rPr lang="en-US" sz="3500" dirty="0" smtClean="0"/>
              <a:t>   </a:t>
            </a:r>
            <a:r>
              <a:rPr lang="en-US" sz="3500" dirty="0" smtClean="0"/>
              <a:t>(Can </a:t>
            </a:r>
            <a:r>
              <a:rPr lang="en-US" sz="3500" dirty="0"/>
              <a:t>lines have feelings!?)</a:t>
            </a:r>
          </a:p>
          <a:p>
            <a:pPr marL="0" indent="0" algn="ctr">
              <a:buNone/>
            </a:pPr>
            <a:r>
              <a:rPr lang="en-US" sz="3500" dirty="0"/>
              <a:t> </a:t>
            </a:r>
          </a:p>
          <a:p>
            <a:pPr lvl="0" algn="ctr"/>
            <a:r>
              <a:rPr lang="en-US" sz="3500" dirty="0" smtClean="0"/>
              <a:t>Squiggles (and Wiggles!)</a:t>
            </a:r>
          </a:p>
          <a:p>
            <a:pPr lvl="0" algn="ctr"/>
            <a:endParaRPr lang="en-US" sz="3500" dirty="0"/>
          </a:p>
          <a:p>
            <a:pPr lvl="0" algn="ctr"/>
            <a:r>
              <a:rPr lang="en-US" sz="3500" dirty="0" smtClean="0"/>
              <a:t>Balloon Blast</a:t>
            </a:r>
            <a:endParaRPr lang="en-US" sz="35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4" name="Picture 3" descr="Macintosh HD:Users:admin:Desktop:imag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240" y="143108"/>
            <a:ext cx="4343400" cy="1983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074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1312"/>
            <a:ext cx="8229600" cy="16511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HMMMMMM</a:t>
            </a:r>
            <a:r>
              <a:rPr lang="is-IS" dirty="0" smtClean="0"/>
              <a:t>…</a:t>
            </a:r>
            <a:r>
              <a:rPr lang="en-US" dirty="0" smtClean="0"/>
              <a:t>Is </a:t>
            </a:r>
            <a:r>
              <a:rPr lang="en-US" dirty="0" smtClean="0"/>
              <a:t>this even possible?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Content Placeholder 5" descr="images-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2" b="46122"/>
          <a:stretch/>
        </p:blipFill>
        <p:spPr>
          <a:xfrm>
            <a:off x="457200" y="763051"/>
            <a:ext cx="8229600" cy="2582097"/>
          </a:xfrm>
        </p:spPr>
      </p:pic>
    </p:spTree>
    <p:extLst>
      <p:ext uri="{BB962C8B-B14F-4D97-AF65-F5344CB8AC3E}">
        <p14:creationId xmlns:p14="http://schemas.microsoft.com/office/powerpoint/2010/main" val="15789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prstTxWarp prst="textCanUp">
              <a:avLst/>
            </a:prstTxWarp>
            <a:normAutofit fontScale="90000"/>
          </a:bodyPr>
          <a:lstStyle/>
          <a:p>
            <a:r>
              <a:rPr lang="en-US" b="1" dirty="0" smtClean="0"/>
              <a:t>Step out of your </a:t>
            </a:r>
            <a:r>
              <a:rPr lang="en-US" dirty="0" smtClean="0">
                <a:solidFill>
                  <a:srgbClr val="FF0000"/>
                </a:solidFill>
              </a:rPr>
              <a:t>FEAR ZONE</a:t>
            </a:r>
            <a:r>
              <a:rPr lang="en-US" dirty="0" smtClean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but </a:t>
            </a:r>
            <a:r>
              <a:rPr lang="en-US" b="1" dirty="0" smtClean="0"/>
              <a:t>go </a:t>
            </a:r>
            <a:r>
              <a:rPr lang="en-US" b="1" i="1" dirty="0" smtClean="0"/>
              <a:t>slowly</a:t>
            </a:r>
            <a:r>
              <a:rPr lang="is-I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741" y="1600200"/>
            <a:ext cx="8947259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“When you broaden the little box that you’ve been living (teaching) in for so long, it can be very uncomfortable at first”</a:t>
            </a:r>
          </a:p>
          <a:p>
            <a:pPr marL="0" indent="0" algn="ctr">
              <a:buNone/>
            </a:pPr>
            <a:r>
              <a:rPr lang="en-US" dirty="0" smtClean="0"/>
              <a:t>—Author Banks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/>
              <a:t>American Musician)</a:t>
            </a:r>
            <a:endParaRPr lang="en-US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27844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InflateBottom">
              <a:avLst/>
            </a:prstTxWarp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“OE”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KWHL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09343"/>
            <a:ext cx="8229600" cy="4823184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4000" b="1" dirty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OPPORTUNITIES </a:t>
            </a:r>
            <a:r>
              <a:rPr lang="en-US" sz="4000" dirty="0" smtClean="0"/>
              <a:t>and </a:t>
            </a:r>
            <a:r>
              <a:rPr lang="en-US" sz="4000" b="1" dirty="0" smtClean="0">
                <a:solidFill>
                  <a:srgbClr val="FF0000"/>
                </a:solidFill>
              </a:rPr>
              <a:t>EXPERIENCES </a:t>
            </a:r>
            <a:r>
              <a:rPr lang="en-US" sz="4000" dirty="0" smtClean="0"/>
              <a:t>inform</a:t>
            </a:r>
            <a:r>
              <a:rPr lang="is-IS" sz="4000" dirty="0" smtClean="0"/>
              <a:t>…</a:t>
            </a:r>
            <a:endParaRPr lang="en-US" sz="4000" dirty="0"/>
          </a:p>
          <a:p>
            <a:pPr>
              <a:buFont typeface="Wingdings" charset="2"/>
              <a:buChar char="Ø"/>
            </a:pPr>
            <a:r>
              <a:rPr lang="en-US" sz="4000" dirty="0" smtClean="0"/>
              <a:t>What </a:t>
            </a:r>
            <a:r>
              <a:rPr lang="en-US" sz="4000" dirty="0" smtClean="0"/>
              <a:t>we </a:t>
            </a:r>
            <a:r>
              <a:rPr lang="en-US" sz="4000" b="1" dirty="0" smtClean="0">
                <a:solidFill>
                  <a:srgbClr val="0000FF"/>
                </a:solidFill>
              </a:rPr>
              <a:t>KNOW</a:t>
            </a:r>
          </a:p>
          <a:p>
            <a:pPr>
              <a:buFont typeface="Wingdings" charset="2"/>
              <a:buChar char="Ø"/>
            </a:pPr>
            <a:r>
              <a:rPr lang="en-US" sz="4000" dirty="0" smtClean="0"/>
              <a:t>What </a:t>
            </a:r>
            <a:r>
              <a:rPr lang="en-US" sz="4000" dirty="0" smtClean="0"/>
              <a:t>we </a:t>
            </a:r>
            <a:r>
              <a:rPr lang="en-US" sz="4000" b="1" dirty="0" smtClean="0">
                <a:solidFill>
                  <a:srgbClr val="0000FF"/>
                </a:solidFill>
              </a:rPr>
              <a:t>WANT</a:t>
            </a:r>
            <a:r>
              <a:rPr lang="en-US" sz="4000" dirty="0" smtClean="0">
                <a:solidFill>
                  <a:srgbClr val="0000FF"/>
                </a:solidFill>
              </a:rPr>
              <a:t> </a:t>
            </a:r>
            <a:r>
              <a:rPr lang="en-US" sz="4000" dirty="0" smtClean="0"/>
              <a:t>to </a:t>
            </a:r>
            <a:r>
              <a:rPr lang="en-US" sz="4000" dirty="0" smtClean="0"/>
              <a:t>know</a:t>
            </a:r>
          </a:p>
          <a:p>
            <a:pPr>
              <a:buFont typeface="Wingdings" charset="2"/>
              <a:buChar char="Ø"/>
            </a:pP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</a:rPr>
              <a:t>HOW</a:t>
            </a:r>
            <a:r>
              <a:rPr lang="en-US" sz="4000" dirty="0" smtClean="0"/>
              <a:t> </a:t>
            </a:r>
            <a:r>
              <a:rPr lang="en-US" sz="4000" dirty="0" smtClean="0"/>
              <a:t>we </a:t>
            </a:r>
            <a:r>
              <a:rPr lang="en-US" sz="4000" dirty="0"/>
              <a:t>want to learn</a:t>
            </a:r>
          </a:p>
          <a:p>
            <a:pPr>
              <a:buFont typeface="Wingdings" charset="2"/>
              <a:buChar char="Ø"/>
            </a:pPr>
            <a:r>
              <a:rPr lang="en-US" sz="4000" dirty="0" smtClean="0"/>
              <a:t>Knowing </a:t>
            </a:r>
            <a:r>
              <a:rPr lang="en-US" sz="4000" dirty="0"/>
              <a:t>what we </a:t>
            </a:r>
            <a:r>
              <a:rPr lang="en-US" sz="4000" b="1" dirty="0" smtClean="0">
                <a:solidFill>
                  <a:srgbClr val="0000FF"/>
                </a:solidFill>
              </a:rPr>
              <a:t>L</a:t>
            </a:r>
            <a:r>
              <a:rPr lang="en-US" sz="4000" b="1" dirty="0" smtClean="0">
                <a:solidFill>
                  <a:srgbClr val="0000FF"/>
                </a:solidFill>
              </a:rPr>
              <a:t>EARNED</a:t>
            </a:r>
            <a:endParaRPr lang="en-US" sz="4000" b="1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endParaRPr lang="en-US" sz="2800" dirty="0"/>
          </a:p>
          <a:p>
            <a:pPr>
              <a:buFont typeface="Wingdings" charset="2"/>
              <a:buChar char="Ø"/>
            </a:pPr>
            <a:endParaRPr lang="en-US" sz="2800" dirty="0"/>
          </a:p>
          <a:p>
            <a:pPr>
              <a:buFont typeface="Wingdings" charset="2"/>
              <a:buChar char="Ø"/>
            </a:pP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23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008000"/>
                </a:solidFill>
              </a:rPr>
              <a:t> </a:t>
            </a:r>
            <a:r>
              <a:rPr lang="en-US" sz="5400" dirty="0" smtClean="0">
                <a:solidFill>
                  <a:srgbClr val="008000"/>
                </a:solidFill>
              </a:rPr>
              <a:t/>
            </a:r>
            <a:br>
              <a:rPr lang="en-US" sz="5400" dirty="0" smtClean="0">
                <a:solidFill>
                  <a:srgbClr val="008000"/>
                </a:solidFill>
              </a:rPr>
            </a:br>
            <a:r>
              <a:rPr lang="en-US" sz="3600" dirty="0" smtClean="0">
                <a:solidFill>
                  <a:srgbClr val="008000"/>
                </a:solidFill>
              </a:rPr>
              <a:t>HEAD, HEART</a:t>
            </a:r>
            <a:r>
              <a:rPr lang="en-US" sz="3600" dirty="0" smtClean="0">
                <a:solidFill>
                  <a:srgbClr val="008000"/>
                </a:solidFill>
              </a:rPr>
              <a:t>, SOUL</a:t>
            </a:r>
            <a:r>
              <a:rPr lang="en-US" sz="3600" dirty="0">
                <a:solidFill>
                  <a:srgbClr val="008000"/>
                </a:solidFill>
              </a:rPr>
              <a:t/>
            </a:r>
            <a:br>
              <a:rPr lang="en-US" sz="3600" dirty="0">
                <a:solidFill>
                  <a:srgbClr val="008000"/>
                </a:solidFill>
              </a:rPr>
            </a:br>
            <a:r>
              <a:rPr lang="en-US" sz="3600" dirty="0" smtClean="0">
                <a:solidFill>
                  <a:srgbClr val="008000"/>
                </a:solidFill>
              </a:rPr>
              <a:t>Thinking</a:t>
            </a:r>
            <a:r>
              <a:rPr lang="en-US" sz="3600" dirty="0" smtClean="0">
                <a:solidFill>
                  <a:srgbClr val="008000"/>
                </a:solidFill>
              </a:rPr>
              <a:t>—</a:t>
            </a:r>
            <a:r>
              <a:rPr lang="en-US" sz="3600" dirty="0" smtClean="0">
                <a:solidFill>
                  <a:srgbClr val="008000"/>
                </a:solidFill>
              </a:rPr>
              <a:t>Feeling—Believing</a:t>
            </a:r>
            <a:r>
              <a:rPr lang="en-US" sz="3600" dirty="0" smtClean="0">
                <a:solidFill>
                  <a:srgbClr val="008000"/>
                </a:solidFill>
              </a:rPr>
              <a:t/>
            </a:r>
            <a:br>
              <a:rPr lang="en-US" sz="3600" dirty="0" smtClean="0">
                <a:solidFill>
                  <a:srgbClr val="008000"/>
                </a:solidFill>
              </a:rPr>
            </a:b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967" b="8017"/>
          <a:stretch/>
        </p:blipFill>
        <p:spPr>
          <a:xfrm>
            <a:off x="296229" y="1245461"/>
            <a:ext cx="8229600" cy="561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483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Open-ended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(do you think will happen </a:t>
            </a:r>
            <a:r>
              <a:rPr lang="en-US" dirty="0" smtClean="0"/>
              <a:t>if</a:t>
            </a:r>
            <a:r>
              <a:rPr lang="is-IS" dirty="0" smtClean="0"/>
              <a:t>…)</a:t>
            </a:r>
            <a:r>
              <a:rPr lang="is-IS" dirty="0" smtClean="0"/>
              <a:t>?</a:t>
            </a:r>
            <a:endParaRPr lang="en-US" dirty="0"/>
          </a:p>
          <a:p>
            <a:r>
              <a:rPr lang="en-US" dirty="0"/>
              <a:t>How do you think we can change that?</a:t>
            </a:r>
          </a:p>
          <a:p>
            <a:r>
              <a:rPr lang="en-US" dirty="0"/>
              <a:t>When do you </a:t>
            </a:r>
            <a:r>
              <a:rPr lang="en-US" dirty="0" smtClean="0"/>
              <a:t>think</a:t>
            </a:r>
            <a:r>
              <a:rPr lang="is-IS" dirty="0" smtClean="0"/>
              <a:t>…</a:t>
            </a:r>
            <a:endParaRPr lang="is-IS" dirty="0"/>
          </a:p>
          <a:p>
            <a:r>
              <a:rPr lang="is-IS" dirty="0"/>
              <a:t>Why do you think the sky gets dark at night?</a:t>
            </a:r>
          </a:p>
          <a:p>
            <a:r>
              <a:rPr lang="is-IS" dirty="0"/>
              <a:t>Where do you think birds sleep at night? </a:t>
            </a:r>
            <a:endParaRPr lang="is-IS" dirty="0" smtClean="0"/>
          </a:p>
          <a:p>
            <a:r>
              <a:rPr lang="is-IS" dirty="0" smtClean="0"/>
              <a:t>Why </a:t>
            </a:r>
            <a:r>
              <a:rPr lang="is-IS" dirty="0"/>
              <a:t>do you think that?</a:t>
            </a:r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http://decal.ga.gov/documents/attachments/Questions_Children_Think.pdf</a:t>
            </a:r>
            <a:endParaRPr lang="en-US" sz="2200" dirty="0"/>
          </a:p>
          <a:p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42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578</Words>
  <Application>Microsoft Macintosh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What else can this quote represent in our educational system?</vt:lpstr>
      <vt:lpstr>Exercise your Brain </vt:lpstr>
      <vt:lpstr>PowerPoint Presentation</vt:lpstr>
      <vt:lpstr>HMMMMMM…Is this even possible? </vt:lpstr>
      <vt:lpstr>Step out of your FEAR ZONE,  but go slowly…</vt:lpstr>
      <vt:lpstr>“OE”KWHL</vt:lpstr>
      <vt:lpstr>  HEAD, HEART, SOUL Thinking—Feeling—Believing </vt:lpstr>
      <vt:lpstr>Open-ended Questions</vt:lpstr>
      <vt:lpstr>THINK about what is IN your Box </vt:lpstr>
      <vt:lpstr>What do you mean by  “Innovative Thinking”?</vt:lpstr>
      <vt:lpstr>Why Do New Ideas Matter?</vt:lpstr>
      <vt:lpstr>We are ALL “in the box” But, do you want to get out? </vt:lpstr>
      <vt:lpstr>Now, Look OUTSIDE the Box</vt:lpstr>
      <vt:lpstr>Think about new and innovative ideas that you haven’t tried before. Do these ideas support your curriculum and learning goals for the children in this school and in your classroom?</vt:lpstr>
      <vt:lpstr>It’s Not Just Numbers</vt:lpstr>
      <vt:lpstr>MATHeMATICS</vt:lpstr>
      <vt:lpstr>MATH CONCEPTS 16 of the basic preschool math concepts are: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not only Numbers!</dc:title>
  <dc:creator>admin</dc:creator>
  <cp:lastModifiedBy>admin</cp:lastModifiedBy>
  <cp:revision>35</cp:revision>
  <dcterms:created xsi:type="dcterms:W3CDTF">2019-10-11T00:37:32Z</dcterms:created>
  <dcterms:modified xsi:type="dcterms:W3CDTF">2019-10-14T00:10:14Z</dcterms:modified>
</cp:coreProperties>
</file>